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68" r:id="rId1"/>
  </p:sldMasterIdLst>
  <p:notesMasterIdLst>
    <p:notesMasterId r:id="rId44"/>
  </p:notesMasterIdLst>
  <p:sldIdLst>
    <p:sldId id="256" r:id="rId2"/>
    <p:sldId id="316" r:id="rId3"/>
    <p:sldId id="257" r:id="rId4"/>
    <p:sldId id="258" r:id="rId5"/>
    <p:sldId id="311" r:id="rId6"/>
    <p:sldId id="312" r:id="rId7"/>
    <p:sldId id="319" r:id="rId8"/>
    <p:sldId id="320" r:id="rId9"/>
    <p:sldId id="317" r:id="rId10"/>
    <p:sldId id="321" r:id="rId11"/>
    <p:sldId id="318" r:id="rId12"/>
    <p:sldId id="260" r:id="rId13"/>
    <p:sldId id="322" r:id="rId14"/>
    <p:sldId id="323" r:id="rId15"/>
    <p:sldId id="324" r:id="rId16"/>
    <p:sldId id="325" r:id="rId17"/>
    <p:sldId id="339" r:id="rId18"/>
    <p:sldId id="328" r:id="rId19"/>
    <p:sldId id="329" r:id="rId20"/>
    <p:sldId id="330" r:id="rId21"/>
    <p:sldId id="331" r:id="rId22"/>
    <p:sldId id="269" r:id="rId23"/>
    <p:sldId id="279" r:id="rId24"/>
    <p:sldId id="299" r:id="rId25"/>
    <p:sldId id="310" r:id="rId26"/>
    <p:sldId id="337" r:id="rId27"/>
    <p:sldId id="338" r:id="rId28"/>
    <p:sldId id="303" r:id="rId29"/>
    <p:sldId id="283" r:id="rId30"/>
    <p:sldId id="285" r:id="rId31"/>
    <p:sldId id="332" r:id="rId32"/>
    <p:sldId id="342" r:id="rId33"/>
    <p:sldId id="286" r:id="rId34"/>
    <p:sldId id="274" r:id="rId35"/>
    <p:sldId id="343" r:id="rId36"/>
    <p:sldId id="336" r:id="rId37"/>
    <p:sldId id="293" r:id="rId38"/>
    <p:sldId id="306" r:id="rId39"/>
    <p:sldId id="334" r:id="rId40"/>
    <p:sldId id="335" r:id="rId41"/>
    <p:sldId id="304" r:id="rId42"/>
    <p:sldId id="33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val="1"/>
      </p:ext>
    </p:extLst>
  </p:showPr>
  <p:extLs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6" autoAdjust="0"/>
    <p:restoredTop sz="94660"/>
  </p:normalViewPr>
  <p:slideViewPr>
    <p:cSldViewPr>
      <p:cViewPr varScale="1">
        <p:scale>
          <a:sx n="85" d="100"/>
          <a:sy n="85" d="100"/>
        </p:scale>
        <p:origin x="-84" y="-462"/>
      </p:cViewPr>
      <p:guideLst>
        <p:guide orient="horz" pos="2149"/>
        <p:guide pos="28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18B7C6F3-978E-46F0-852C-39A2BF88AD28}" type="datetime1">
              <a:rPr lang="ru-RU"/>
              <a:pPr lvl="0">
                <a:defRPr/>
              </a:pPr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7ACF4BC0-F1B9-4F4A-BDD0-AB3CDA80E85F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16D50D5D-D400-4B4D-9943-0C9AC460CFEC}" type="slidenum">
              <a:rPr lang="en-US"/>
              <a:pPr lvl="0"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oroosh.edurm.ru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prezentaciya-krasnaya-kniga-rossii-1109476.html" TargetMode="External"/><Relationship Id="rId2" Type="http://schemas.openxmlformats.org/officeDocument/2006/relationships/hyperlink" Target="https://infourok.ru/prezentaciya-na-temu-lyubi-i-ohranyay-prirodu-1109481.html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infourok.ru/kak-pravilno-darit-podarki-1109470.html" TargetMode="External"/><Relationship Id="rId4" Type="http://schemas.openxmlformats.org/officeDocument/2006/relationships/hyperlink" Target="https://infourok.ru/klassniy-chas-beregite-prirodu-1109472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hkolftorbeevskaya-r13.gosweb.gosuslugi.ru/persony/sotrudniki-177_22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/>
          <a:stretch>
            <a:fillRect/>
          </a:stretch>
        </p:blipFill>
        <p:spPr>
          <a:xfrm>
            <a:off x="-582537" y="22773"/>
            <a:ext cx="10309075" cy="6835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18815"/>
            <a:ext cx="7772400" cy="1470025"/>
          </a:xfrm>
        </p:spPr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endParaRPr lang="ru-RU" sz="5400" b="1" cap="none" spc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60648"/>
            <a:ext cx="7956376" cy="26806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4300" b="1" i="1" cap="none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МБОУ « </a:t>
            </a:r>
            <a:r>
              <a:rPr lang="ru-RU" sz="4300" b="1" i="1" cap="none" spc="200" dirty="0" err="1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Торбеевская</a:t>
            </a:r>
            <a:r>
              <a:rPr lang="ru-RU" sz="4300" b="1" i="1" cap="none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 основная общеобразовательная школа»</a:t>
            </a:r>
            <a:endParaRPr lang="ru-RU" sz="43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spd="med" mc:Ignorable="p14" p14:dur="1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-281284" y="0"/>
            <a:ext cx="485328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471242" y="0"/>
            <a:ext cx="48532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3" name="Содержимое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-180528" y="0"/>
            <a:ext cx="3202944" cy="4525963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2783491" y="0"/>
            <a:ext cx="3228669" cy="4562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5970151" y="0"/>
            <a:ext cx="3173848" cy="4581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Box 4101"/>
          <p:cNvSpPr txBox="1"/>
          <p:nvPr/>
        </p:nvSpPr>
        <p:spPr>
          <a:xfrm>
            <a:off x="1763688" y="384493"/>
            <a:ext cx="5616624" cy="1388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rtl="0" eaLnBrk="1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0" algn="l"/>
                <a:tab pos="447734" algn="l"/>
                <a:tab pos="897055" algn="l"/>
                <a:tab pos="1346378" algn="l"/>
                <a:tab pos="1795700" algn="l"/>
                <a:tab pos="2245022" algn="l"/>
                <a:tab pos="2694344" algn="l"/>
                <a:tab pos="3143666" algn="l"/>
                <a:tab pos="3592987" algn="l"/>
                <a:tab pos="4042310" algn="l"/>
                <a:tab pos="4491631" algn="l"/>
                <a:tab pos="4940953" algn="l"/>
                <a:tab pos="5390276" algn="l"/>
                <a:tab pos="5839597" algn="l"/>
                <a:tab pos="6288920" algn="l"/>
                <a:tab pos="6738241" algn="l"/>
                <a:tab pos="7187563" algn="l"/>
                <a:tab pos="7636885" algn="l"/>
                <a:tab pos="8086208" algn="l"/>
                <a:tab pos="8535530" algn="l"/>
              </a:tabLst>
              <a:defRPr/>
            </a:pPr>
            <a:r>
              <a:rPr kumimoji="0" lang="ru-RU" altLang="en-US" sz="3100" b="1" i="1" baseline="0">
                <a:solidFill>
                  <a:srgbClr val="A50021">
                    <a:alpha val="100000"/>
                  </a:srgbClr>
                </a:solidFill>
                <a:latin typeface="Arial"/>
                <a:cs typeface="Lucida Sans Unicode"/>
              </a:rPr>
              <a:t>Позитивные р</a:t>
            </a:r>
            <a:r>
              <a:rPr kumimoji="0" lang="ru-RU" altLang="ru-RU" sz="3100" b="1" i="1" baseline="0">
                <a:solidFill>
                  <a:srgbClr val="A50021">
                    <a:alpha val="100000"/>
                  </a:srgbClr>
                </a:solidFill>
                <a:latin typeface="Arial"/>
                <a:cs typeface="Lucida Sans Unicode"/>
              </a:rPr>
              <a:t>езультаты участия обучающихся во  </a:t>
            </a:r>
            <a:r>
              <a:rPr kumimoji="0" lang="ru-RU" altLang="en-US" sz="3100" b="1" i="1" baseline="0">
                <a:solidFill>
                  <a:srgbClr val="A50021">
                    <a:alpha val="100000"/>
                  </a:srgbClr>
                </a:solidFill>
                <a:latin typeface="Arial"/>
                <a:cs typeface="Lucida Sans Unicode"/>
              </a:rPr>
              <a:t>внеурочной деятельности</a:t>
            </a:r>
          </a:p>
        </p:txBody>
      </p:sp>
      <p:pic>
        <p:nvPicPr>
          <p:cNvPr id="4103" name="Рисунок 4102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3032187" y="1844823"/>
            <a:ext cx="3484028" cy="5328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altLang="ru-RU" sz="3600" b="1" i="1">
                <a:solidFill>
                  <a:srgbClr val="A50021"/>
                </a:solidFill>
              </a:rPr>
              <a:t>6.</a:t>
            </a:r>
            <a:r>
              <a:rPr lang="ru-RU" sz="3600" b="1" i="1">
                <a:solidFill>
                  <a:srgbClr val="A50021"/>
                </a:solidFill>
              </a:rPr>
              <a:t> Позитивные результаты деятельности  обучающихся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0"/>
            <a:ext cx="8258204" cy="5257800"/>
          </a:xfrm>
        </p:spPr>
        <p:txBody>
          <a:bodyPr/>
          <a:lstStyle/>
          <a:p>
            <a:pPr algn="ctr">
              <a:buNone/>
              <a:defRPr/>
            </a:pPr>
            <a:r>
              <a:rPr lang="ru-RU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ru-RU" altLang="en-US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МУНИЦИПАЛЬНЫЙ     УРОВЕНЬ</a:t>
            </a:r>
            <a:r>
              <a:rPr lang="ru-RU" sz="40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  <a:p>
            <a:pPr lvl="0" algn="just">
              <a:defRPr/>
            </a:pPr>
            <a:r>
              <a:rPr lang="ru-RU" sz="1700"/>
              <a:t>Конкурс «</a:t>
            </a:r>
            <a:r>
              <a:rPr lang="ru-RU" altLang="en-US" sz="1700"/>
              <a:t>Как прекрасен этот мир</a:t>
            </a:r>
            <a:r>
              <a:rPr lang="ru-RU" sz="1700"/>
              <a:t>» </a:t>
            </a:r>
          </a:p>
          <a:p>
            <a:pPr lvl="0" algn="just">
              <a:defRPr/>
            </a:pPr>
            <a:r>
              <a:rPr lang="ru-RU" altLang="en-US" sz="1700"/>
              <a:t>Четыркина Наталья  </a:t>
            </a:r>
            <a:r>
              <a:rPr lang="en-US" altLang="ru-RU" sz="1700"/>
              <a:t>1-</a:t>
            </a:r>
            <a:r>
              <a:rPr lang="ru-RU" altLang="en-US" sz="1700"/>
              <a:t>место </a:t>
            </a:r>
          </a:p>
          <a:p>
            <a:pPr lvl="0" algn="just">
              <a:defRPr/>
            </a:pPr>
            <a:r>
              <a:rPr lang="ru-RU" altLang="en-US" sz="1700"/>
              <a:t>Сетяева Елизавета       </a:t>
            </a:r>
            <a:r>
              <a:rPr lang="en-US" altLang="ru-RU" sz="1700"/>
              <a:t>2-</a:t>
            </a:r>
            <a:r>
              <a:rPr lang="ru-RU" altLang="en-US" sz="1700"/>
              <a:t>место</a:t>
            </a:r>
          </a:p>
          <a:p>
            <a:pPr lvl="0" algn="just">
              <a:defRPr/>
            </a:pPr>
            <a:r>
              <a:rPr lang="ru-RU" altLang="en-US" sz="1700"/>
              <a:t>Бахарев Максим           </a:t>
            </a:r>
            <a:r>
              <a:rPr lang="en-US" altLang="ru-RU" sz="1700"/>
              <a:t>3</a:t>
            </a:r>
            <a:r>
              <a:rPr lang="ru-RU" altLang="en-US" sz="1700"/>
              <a:t> </a:t>
            </a:r>
            <a:r>
              <a:rPr lang="en-US" altLang="ru-RU" sz="1700"/>
              <a:t>-</a:t>
            </a:r>
            <a:r>
              <a:rPr lang="ru-RU" altLang="en-US" sz="1700"/>
              <a:t>место</a:t>
            </a:r>
          </a:p>
          <a:p>
            <a:pPr lvl="0" algn="just">
              <a:defRPr/>
            </a:pPr>
            <a:r>
              <a:rPr lang="ru-RU" altLang="en-US" sz="1700"/>
              <a:t>Чернышова Анжелика </a:t>
            </a:r>
            <a:r>
              <a:rPr lang="en-US" altLang="ru-RU" sz="1700"/>
              <a:t>3-</a:t>
            </a:r>
            <a:r>
              <a:rPr lang="ru-RU" altLang="en-US" sz="1700"/>
              <a:t> место </a:t>
            </a:r>
            <a:r>
              <a:rPr lang="ru-RU" sz="1700"/>
              <a:t>Конкурс </a:t>
            </a:r>
            <a:r>
              <a:rPr lang="ru-RU" altLang="en-US" sz="1700"/>
              <a:t>Конкурс</a:t>
            </a:r>
            <a:r>
              <a:rPr lang="ru-RU" sz="1700"/>
              <a:t>«</a:t>
            </a:r>
            <a:r>
              <a:rPr lang="ru-RU" altLang="en-US" sz="1700"/>
              <a:t>Защитим лес</a:t>
            </a:r>
            <a:r>
              <a:rPr lang="ru-RU" sz="1700"/>
              <a:t>» </a:t>
            </a:r>
          </a:p>
          <a:p>
            <a:pPr lvl="0" algn="just">
              <a:defRPr/>
            </a:pPr>
            <a:r>
              <a:rPr lang="ru-RU" altLang="en-US" sz="1700"/>
              <a:t>Чернышова Анжелика  победитель  </a:t>
            </a:r>
          </a:p>
          <a:p>
            <a:pPr lvl="0" algn="just">
              <a:defRPr/>
            </a:pPr>
            <a:r>
              <a:rPr lang="ru-RU" altLang="en-US" sz="1700"/>
              <a:t>Бахарев Максим               призёр </a:t>
            </a:r>
          </a:p>
          <a:p>
            <a:pPr lvl="0" algn="just">
              <a:defRPr/>
            </a:pPr>
            <a:r>
              <a:rPr lang="ru-RU" altLang="en-US" sz="1700"/>
              <a:t>Кривова Татьяна              призёр</a:t>
            </a:r>
          </a:p>
          <a:p>
            <a:pPr lvl="0" algn="just">
              <a:defRPr/>
            </a:pPr>
            <a:r>
              <a:rPr lang="ru-RU" sz="1700"/>
              <a:t>Конкурс «</a:t>
            </a:r>
            <a:r>
              <a:rPr lang="ru-RU" altLang="en-US" sz="1700"/>
              <a:t>Поделок из вторичного сырья</a:t>
            </a:r>
            <a:r>
              <a:rPr lang="en-US" altLang="ru-RU" sz="1700"/>
              <a:t>,</a:t>
            </a:r>
            <a:r>
              <a:rPr lang="ru-RU" altLang="en-US" sz="1700"/>
              <a:t>посвящённого Всемирному дню вторичной переработки</a:t>
            </a:r>
            <a:r>
              <a:rPr lang="ru-RU" sz="1700"/>
              <a:t>» </a:t>
            </a:r>
          </a:p>
          <a:p>
            <a:pPr lvl="0" algn="just">
              <a:defRPr/>
            </a:pPr>
            <a:r>
              <a:rPr lang="ru-RU" altLang="en-US" sz="1700"/>
              <a:t>Сетяева Елизавета            призёр </a:t>
            </a:r>
          </a:p>
          <a:p>
            <a:pPr lvl="0" algn="just">
              <a:defRPr/>
            </a:pPr>
            <a:r>
              <a:rPr lang="ru-RU" altLang="en-US" sz="1700"/>
              <a:t>Конкурс </a:t>
            </a:r>
            <a:r>
              <a:rPr lang="ru-RU" sz="1700"/>
              <a:t>«</a:t>
            </a:r>
            <a:r>
              <a:rPr lang="ru-RU" altLang="en-US" sz="1700"/>
              <a:t>Новогодний фейерверк</a:t>
            </a:r>
            <a:r>
              <a:rPr lang="ru-RU" sz="1700"/>
              <a:t>»</a:t>
            </a:r>
          </a:p>
          <a:p>
            <a:pPr lvl="0" algn="just">
              <a:defRPr/>
            </a:pPr>
            <a:r>
              <a:rPr lang="ru-RU" altLang="en-US" sz="1700"/>
              <a:t>Фролов Илья          призёр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399235" y="0"/>
            <a:ext cx="48532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5" name="Рисунок 4"/>
          <p:cNvPicPr>
            <a:picLocks noGrp="1"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683568" y="0"/>
            <a:ext cx="3528392" cy="5373216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708860" y="0"/>
            <a:ext cx="3463539" cy="5373216"/>
          </a:xfrm>
          <a:prstGeom prst="rect">
            <a:avLst/>
          </a:prstGeom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827584" y="0"/>
            <a:ext cx="3600400" cy="4769768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572000" y="0"/>
            <a:ext cx="3528392" cy="4725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043608" y="0"/>
            <a:ext cx="3312368" cy="4725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572000" y="0"/>
            <a:ext cx="3744416" cy="4725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971600" y="0"/>
            <a:ext cx="3394472" cy="4725144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572000" y="0"/>
            <a:ext cx="3456384" cy="4797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3" name="Содержимое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3144980" cy="4293096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3131841" y="0"/>
            <a:ext cx="3240358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6228184" y="0"/>
            <a:ext cx="2915816" cy="4365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/>
              <a:t>Министерство образования РМ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ru-RU" altLang="en-US">
                <a:solidFill>
                  <a:srgbClr val="FF0000"/>
                </a:solidFill>
              </a:rPr>
              <a:t>			</a:t>
            </a:r>
            <a:r>
              <a:rPr lang="ru-RU" altLang="en-US" sz="4100">
                <a:solidFill>
                  <a:srgbClr val="FF0000"/>
                </a:solidFill>
              </a:rPr>
              <a:t>Портфолио</a:t>
            </a:r>
          </a:p>
          <a:p>
            <a:pPr marL="0" indent="0" algn="ctr">
              <a:buNone/>
              <a:defRPr/>
            </a:pPr>
            <a:r>
              <a:rPr lang="ru-RU" altLang="en-US" sz="2800">
                <a:solidFill>
                  <a:srgbClr val="0000FF"/>
                </a:solidFill>
              </a:rPr>
              <a:t>Кидяевой Любови Ивановны</a:t>
            </a:r>
            <a:r>
              <a:rPr lang="en-US" altLang="ru-RU" sz="2800">
                <a:solidFill>
                  <a:srgbClr val="0000FF"/>
                </a:solidFill>
              </a:rPr>
              <a:t>,</a:t>
            </a:r>
            <a:r>
              <a:rPr lang="ru-RU" altLang="en-US" sz="2800">
                <a:solidFill>
                  <a:srgbClr val="0000FF"/>
                </a:solidFill>
              </a:rPr>
              <a:t>учителя МБОУ«Торбеевская основная общеобразовательная школа»</a:t>
            </a:r>
          </a:p>
          <a:p>
            <a:pPr marL="0" indent="0" algn="ctr">
              <a:buNone/>
              <a:defRPr/>
            </a:pPr>
            <a:r>
              <a:rPr lang="ru-RU" altLang="en-US" sz="2800">
                <a:solidFill>
                  <a:srgbClr val="0000FF"/>
                </a:solidFill>
              </a:rPr>
              <a:t>п</a:t>
            </a:r>
            <a:r>
              <a:rPr lang="en-US" altLang="ru-RU" sz="2800">
                <a:solidFill>
                  <a:srgbClr val="0000FF"/>
                </a:solidFill>
              </a:rPr>
              <a:t>.</a:t>
            </a:r>
            <a:r>
              <a:rPr lang="ru-RU" altLang="en-US" sz="2800">
                <a:solidFill>
                  <a:srgbClr val="0000FF"/>
                </a:solidFill>
              </a:rPr>
              <a:t>Торбеево</a:t>
            </a:r>
          </a:p>
          <a:p>
            <a:pPr marL="0" indent="0" algn="ctr">
              <a:buNone/>
              <a:defRPr/>
            </a:pPr>
            <a:r>
              <a:rPr lang="ru-RU" altLang="en-US" sz="2800">
                <a:solidFill>
                  <a:srgbClr val="0000FF"/>
                </a:solidFill>
              </a:rPr>
              <a:t>Республика Мордовия</a:t>
            </a:r>
          </a:p>
          <a:p>
            <a:pPr marL="0" indent="0" algn="ctr">
              <a:buNone/>
              <a:defRPr/>
            </a:pPr>
            <a:endParaRPr lang="ru-RU" altLang="en-US" sz="2800">
              <a:solidFill>
                <a:srgbClr val="0000FF"/>
              </a:solidFill>
            </a:endParaRPr>
          </a:p>
          <a:p>
            <a:pPr marL="0" indent="0" algn="ctr">
              <a:buNone/>
              <a:defRPr/>
            </a:pPr>
            <a:endParaRPr lang="en-US" altLang="ru-RU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3" name="Содержимое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3203848" y="0"/>
            <a:ext cx="3034432" cy="4045909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179512" y="0"/>
            <a:ext cx="2915816" cy="4005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6299176" y="0"/>
            <a:ext cx="2844823" cy="4053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3" name="Содержимое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3059832" y="0"/>
            <a:ext cx="2939374" cy="4077072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0" y="0"/>
            <a:ext cx="2987824" cy="4149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6087715" y="0"/>
            <a:ext cx="3056285" cy="407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ru-RU" altLang="en-US">
                <a:solidFill>
                  <a:schemeClr val="accent1"/>
                </a:solidFill>
              </a:rPr>
              <a:t>Наличие публикаций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428604"/>
            <a:ext cx="4214842" cy="902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endParaRPr lang="ru-RU" sz="5400" b="1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 scaled="0"/>
              </a:gradFill>
            </a:endParaRPr>
          </a:p>
        </p:txBody>
      </p:sp>
      <p:pic>
        <p:nvPicPr>
          <p:cNvPr id="8195" name="Рисунок 8194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2339752" y="1268760"/>
            <a:ext cx="4176464" cy="5472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3600">
                <a:solidFill>
                  <a:srgbClr val="A50021"/>
                </a:solidFill>
              </a:rPr>
              <a:t>  Наличие публикаций, включая </a:t>
            </a:r>
            <a:br>
              <a:rPr lang="ru-RU" sz="3600">
                <a:solidFill>
                  <a:srgbClr val="A50021"/>
                </a:solidFill>
              </a:rPr>
            </a:br>
            <a:r>
              <a:rPr lang="ru-RU" sz="3600">
                <a:solidFill>
                  <a:srgbClr val="A50021"/>
                </a:solidFill>
              </a:rPr>
              <a:t>интернет-публикации</a:t>
            </a:r>
            <a:r>
              <a:rPr lang="ru-RU">
                <a:solidFill>
                  <a:srgbClr val="A50021"/>
                </a:solidFill>
              </a:rPr>
              <a:t/>
            </a:r>
            <a:br>
              <a:rPr lang="ru-RU">
                <a:solidFill>
                  <a:srgbClr val="A50021"/>
                </a:solidFill>
              </a:rPr>
            </a:b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6223421"/>
          </a:xfrm>
        </p:spPr>
        <p:txBody>
          <a:bodyPr/>
          <a:lstStyle/>
          <a:p>
            <a:pPr algn="ctr">
              <a:buNone/>
              <a:defRPr/>
            </a:pPr>
            <a:r>
              <a:rPr lang="ru-RU">
                <a:solidFill>
                  <a:srgbClr val="280099"/>
                </a:solidFill>
              </a:rPr>
              <a:t>Список публикаций:</a:t>
            </a:r>
          </a:p>
          <a:p>
            <a:pPr>
              <a:buNone/>
              <a:defRPr/>
            </a:pPr>
            <a:r>
              <a:rPr lang="en-US" sz="3000">
                <a:solidFill>
                  <a:srgbClr val="280099"/>
                </a:solidFill>
              </a:rPr>
              <a:t>1.</a:t>
            </a:r>
            <a:r>
              <a:rPr lang="ru-RU" sz="3000">
                <a:solidFill>
                  <a:srgbClr val="00B050"/>
                </a:solidFill>
              </a:rPr>
              <a:t>Презентация «Зеленый наряд нашей планеты»</a:t>
            </a:r>
          </a:p>
          <a:p>
            <a:pPr>
              <a:buNone/>
              <a:defRPr/>
            </a:pPr>
            <a:r>
              <a:rPr lang="ru-RU" sz="1400">
                <a:solidFill>
                  <a:srgbClr val="FF0000"/>
                </a:solidFill>
              </a:rPr>
              <a:t>      </a:t>
            </a:r>
            <a:r>
              <a:rPr lang="ru-RU" sz="1400" u="sng">
                <a:solidFill>
                  <a:srgbClr val="FF0000"/>
                </a:solidFill>
              </a:rPr>
              <a:t> </a:t>
            </a:r>
            <a:r>
              <a:rPr lang="en-US" sz="1400" u="sng">
                <a:solidFill>
                  <a:srgbClr val="FF0000"/>
                </a:solidFill>
              </a:rPr>
              <a:t>http://pedsovet.org/index.php?option=com</a:t>
            </a:r>
          </a:p>
          <a:p>
            <a:pPr>
              <a:buNone/>
              <a:defRPr/>
            </a:pPr>
            <a:r>
              <a:rPr lang="ru-RU" sz="3000">
                <a:solidFill>
                  <a:srgbClr val="7030A0"/>
                </a:solidFill>
              </a:rPr>
              <a:t>2.К</a:t>
            </a:r>
            <a:r>
              <a:rPr lang="ru-RU" altLang="en-US" sz="3000">
                <a:solidFill>
                  <a:srgbClr val="7030A0"/>
                </a:solidFill>
              </a:rPr>
              <a:t>ласс</a:t>
            </a:r>
            <a:r>
              <a:rPr lang="ru-RU" sz="3000">
                <a:solidFill>
                  <a:srgbClr val="7030A0"/>
                </a:solidFill>
              </a:rPr>
              <a:t>ный час. Беседа. «Праздник осени»</a:t>
            </a:r>
            <a:r>
              <a:rPr lang="en-US" sz="3000">
                <a:solidFill>
                  <a:srgbClr val="7030A0"/>
                </a:solidFill>
              </a:rPr>
              <a:t> </a:t>
            </a:r>
            <a:r>
              <a:rPr lang="ru-RU" sz="3000">
                <a:solidFill>
                  <a:srgbClr val="7030A0"/>
                </a:solidFill>
              </a:rPr>
              <a:t>                           </a:t>
            </a:r>
            <a:r>
              <a:rPr lang="en-US" sz="1400" u="sng">
                <a:solidFill>
                  <a:srgbClr val="FF0000"/>
                </a:solidFill>
              </a:rPr>
              <a:t>http://www.maam.ru/detskijsad/lybovivanovna56</a:t>
            </a:r>
          </a:p>
          <a:p>
            <a:pPr marL="514350" indent="-514350" algn="just">
              <a:buAutoNum type="arabicPeriod" startAt="3"/>
              <a:defRPr/>
            </a:pPr>
            <a:r>
              <a:rPr lang="ru-RU" sz="3000">
                <a:solidFill>
                  <a:srgbClr val="002060"/>
                </a:solidFill>
              </a:rPr>
              <a:t>Инновационнный педагогический опыт «</a:t>
            </a:r>
            <a:r>
              <a:rPr lang="ru-RU" sz="2800" b="1">
                <a:solidFill>
                  <a:srgbClr val="00B0F0"/>
                </a:solidFill>
              </a:rPr>
              <a:t>Развитие творческих способностей детей в  условиях </a:t>
            </a:r>
            <a:r>
              <a:rPr lang="ru-RU" altLang="en-US" sz="2800" b="1">
                <a:solidFill>
                  <a:srgbClr val="00B0F0"/>
                </a:solidFill>
              </a:rPr>
              <a:t>реализации ФГОС</a:t>
            </a:r>
            <a:r>
              <a:rPr lang="ru-RU" sz="3000">
                <a:solidFill>
                  <a:srgbClr val="002060"/>
                </a:solidFill>
              </a:rPr>
              <a:t>»</a:t>
            </a:r>
            <a:r>
              <a:rPr lang="ru-RU" sz="3000"/>
              <a:t>.</a:t>
            </a:r>
            <a:r>
              <a:rPr lang="en-US" sz="2800" u="sng">
                <a:solidFill>
                  <a:srgbClr val="FF0000"/>
                </a:solidFill>
              </a:rPr>
              <a:t> </a:t>
            </a:r>
            <a:r>
              <a:rPr lang="ru-RU" sz="2800" u="sng">
                <a:solidFill>
                  <a:srgbClr val="FF0000"/>
                </a:solidFill>
              </a:rPr>
              <a:t>      </a:t>
            </a:r>
            <a:r>
              <a:rPr lang="en-US" sz="1400" u="sng">
                <a:solidFill>
                  <a:srgbClr val="FF0000"/>
                </a:solidFill>
                <a:hlinkClick r:id="rId2"/>
              </a:rPr>
              <a:t>http</a:t>
            </a:r>
            <a:r>
              <a:rPr lang="ru-RU" sz="1400" u="sng">
                <a:solidFill>
                  <a:srgbClr val="FF0000"/>
                </a:solidFill>
                <a:hlinkClick r:id="rId2"/>
              </a:rPr>
              <a:t>:</a:t>
            </a:r>
            <a:r>
              <a:rPr lang="en-US" sz="1400" u="sng">
                <a:solidFill>
                  <a:srgbClr val="FF0000"/>
                </a:solidFill>
                <a:hlinkClick r:id="rId2"/>
              </a:rPr>
              <a:t>//www.toroosh.edurm.ru</a:t>
            </a:r>
            <a:endParaRPr lang="en-US" sz="1400" u="sng">
              <a:solidFill>
                <a:srgbClr val="FF0000"/>
              </a:solidFill>
            </a:endParaRPr>
          </a:p>
          <a:p>
            <a:pPr marL="514350" indent="-514350" algn="just">
              <a:buAutoNum type="arabicPeriod" startAt="3"/>
              <a:defRPr/>
            </a:pPr>
            <a:r>
              <a:rPr lang="ru-RU" sz="2800">
                <a:solidFill>
                  <a:srgbClr val="008000"/>
                </a:solidFill>
              </a:rPr>
              <a:t>Мероприятие «Ежели, вы вежливы» </a:t>
            </a:r>
            <a:r>
              <a:rPr lang="en-US" sz="1400" u="sng">
                <a:solidFill>
                  <a:srgbClr val="008000"/>
                </a:solidFill>
              </a:rPr>
              <a:t>http://infourok.ru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772400" cy="1362075"/>
          </a:xfrm>
        </p:spPr>
        <p:txBody>
          <a:bodyPr/>
          <a:lstStyle/>
          <a:p>
            <a:pPr lvl="0">
              <a:defRPr/>
            </a:pPr>
            <a:r>
              <a:rPr lang="ru-RU" sz="2000">
                <a:solidFill>
                  <a:srgbClr val="00B0F0"/>
                </a:solidFill>
                <a:latin typeface="+mn-lt"/>
              </a:rPr>
              <a:t>5.Презентация на тему: «Люби и охраняй природу» </a:t>
            </a:r>
            <a:r>
              <a:rPr lang="en-US" sz="2000">
                <a:solidFill>
                  <a:srgbClr val="00B0F0"/>
                </a:solidFill>
                <a:latin typeface="+mn-lt"/>
                <a:hlinkClick r:id="rId2"/>
              </a:rPr>
              <a:t>https://infourok.ru/prezentaciya-na-temu-lyubi-i-ohranyay-prirodu-1109481.html</a:t>
            </a:r>
            <a:r>
              <a:rPr lang="ru-RU" sz="2000">
                <a:solidFill>
                  <a:srgbClr val="00B0F0"/>
                </a:solidFill>
                <a:latin typeface="+mn-lt"/>
              </a:rPr>
              <a:t/>
            </a:r>
            <a:br>
              <a:rPr lang="ru-RU" sz="2000">
                <a:solidFill>
                  <a:srgbClr val="00B0F0"/>
                </a:solidFill>
                <a:latin typeface="+mn-lt"/>
              </a:rPr>
            </a:br>
            <a:r>
              <a:rPr lang="ru-RU" sz="2000">
                <a:solidFill>
                  <a:srgbClr val="00B0F0"/>
                </a:solidFill>
              </a:rPr>
              <a:t/>
            </a:r>
            <a:br>
              <a:rPr lang="ru-RU" sz="2000">
                <a:solidFill>
                  <a:srgbClr val="00B0F0"/>
                </a:solidFill>
              </a:rPr>
            </a:br>
            <a:r>
              <a:rPr lang="ru-RU" sz="2000">
                <a:solidFill>
                  <a:srgbClr val="FF0000"/>
                </a:solidFill>
              </a:rPr>
              <a:t>6.Презентация на тему: «Красная книга россии» </a:t>
            </a:r>
            <a:r>
              <a:rPr lang="en-US" sz="2000">
                <a:solidFill>
                  <a:srgbClr val="FF0000"/>
                </a:solidFill>
                <a:hlinkClick r:id="rId3"/>
              </a:rPr>
              <a:t>https://infourok.ru/prezentaciya-krasnaya-kniga-rossii-1109476.html</a:t>
            </a:r>
            <a:r>
              <a:rPr lang="ru-RU" sz="2000">
                <a:solidFill>
                  <a:srgbClr val="FF0000"/>
                </a:solidFill>
              </a:rPr>
              <a:t/>
            </a:r>
            <a:br>
              <a:rPr lang="ru-RU" sz="2000">
                <a:solidFill>
                  <a:srgbClr val="FF0000"/>
                </a:solidFill>
              </a:rPr>
            </a:br>
            <a:r>
              <a:rPr lang="ru-RU" sz="2000">
                <a:solidFill>
                  <a:srgbClr val="FF0000"/>
                </a:solidFill>
              </a:rPr>
              <a:t/>
            </a:r>
            <a:br>
              <a:rPr lang="ru-RU" sz="2000">
                <a:solidFill>
                  <a:srgbClr val="FF0000"/>
                </a:solidFill>
              </a:rPr>
            </a:br>
            <a:r>
              <a:rPr lang="ru-RU" sz="2000">
                <a:solidFill>
                  <a:srgbClr val="7030A0"/>
                </a:solidFill>
              </a:rPr>
              <a:t>7.кл</a:t>
            </a:r>
            <a:r>
              <a:rPr lang="ru-RU" altLang="en-US" sz="2000">
                <a:solidFill>
                  <a:srgbClr val="7030A0"/>
                </a:solidFill>
              </a:rPr>
              <a:t>асс</a:t>
            </a:r>
            <a:r>
              <a:rPr lang="ru-RU" sz="2000">
                <a:solidFill>
                  <a:srgbClr val="7030A0"/>
                </a:solidFill>
              </a:rPr>
              <a:t>ный час: «Берегите природу»</a:t>
            </a:r>
            <a:br>
              <a:rPr lang="ru-RU" sz="2000">
                <a:solidFill>
                  <a:srgbClr val="7030A0"/>
                </a:solidFill>
              </a:rPr>
            </a:br>
            <a:r>
              <a:rPr lang="en-US" sz="2000">
                <a:solidFill>
                  <a:srgbClr val="7030A0"/>
                </a:solidFill>
                <a:hlinkClick r:id="rId4"/>
              </a:rPr>
              <a:t>https://infourok.ru/klassniy-chas-beregite-prirodu-1109472.html</a:t>
            </a:r>
            <a:r>
              <a:rPr lang="ru-RU" sz="2000">
                <a:solidFill>
                  <a:srgbClr val="7030A0"/>
                </a:solidFill>
              </a:rPr>
              <a:t/>
            </a:r>
            <a:br>
              <a:rPr lang="ru-RU" sz="2000">
                <a:solidFill>
                  <a:srgbClr val="7030A0"/>
                </a:solidFill>
              </a:rPr>
            </a:br>
            <a:r>
              <a:rPr lang="ru-RU" sz="2000">
                <a:solidFill>
                  <a:srgbClr val="7030A0"/>
                </a:solidFill>
              </a:rPr>
              <a:t/>
            </a:r>
            <a:br>
              <a:rPr lang="ru-RU" sz="2000">
                <a:solidFill>
                  <a:srgbClr val="7030A0"/>
                </a:solidFill>
              </a:rPr>
            </a:br>
            <a:r>
              <a:rPr lang="ru-RU" sz="2000">
                <a:solidFill>
                  <a:srgbClr val="FF0000"/>
                </a:solidFill>
              </a:rPr>
              <a:t>8.Методическая  разработка: «Как правильно дарить подарки»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FF0000"/>
                </a:solidFill>
                <a:hlinkClick r:id="rId5"/>
              </a:rPr>
              <a:t>https://infourok.ru/kak-pravilno-darit-podarki-1109470.html</a:t>
            </a:r>
            <a:r>
              <a:rPr lang="ru-RU" sz="2000">
                <a:solidFill>
                  <a:srgbClr val="FF0000"/>
                </a:solidFill>
              </a:rPr>
              <a:t/>
            </a:r>
            <a:br>
              <a:rPr lang="ru-RU" sz="2000">
                <a:solidFill>
                  <a:srgbClr val="FF0000"/>
                </a:solidFill>
              </a:rPr>
            </a:br>
            <a:r>
              <a:rPr lang="ru-RU" sz="2000">
                <a:solidFill>
                  <a:srgbClr val="FF0000"/>
                </a:solidFill>
              </a:rPr>
              <a:t/>
            </a:r>
            <a:br>
              <a:rPr lang="ru-RU" sz="2000">
                <a:solidFill>
                  <a:srgbClr val="FF0000"/>
                </a:solidFill>
              </a:rPr>
            </a:br>
            <a:r>
              <a:rPr lang="ru-RU" sz="2000">
                <a:solidFill>
                  <a:srgbClr val="00B0F0"/>
                </a:solidFill>
              </a:rPr>
              <a:t>9.методическая разработка: «70 лет со дня снятия блокады ленинграда »  </a:t>
            </a:r>
            <a:br>
              <a:rPr lang="ru-RU" sz="2000">
                <a:solidFill>
                  <a:srgbClr val="00B0F0"/>
                </a:solidFill>
              </a:rPr>
            </a:br>
            <a:r>
              <a:rPr lang="en-US" sz="2000">
                <a:solidFill>
                  <a:srgbClr val="00B0F0"/>
                </a:solidFill>
              </a:rPr>
              <a:t>https://infourok.ru/let-so-dnya-snyatiya-blokadi-leningrada-1109467.html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221088"/>
            <a:ext cx="6768752" cy="1121916"/>
          </a:xfrm>
        </p:spPr>
        <p:txBody>
          <a:bodyPr/>
          <a:lstStyle/>
          <a:p>
            <a:pPr lvl="0">
              <a:defRPr/>
            </a:pPr>
            <a:endParaRPr lang="ru-RU"/>
          </a:p>
          <a:p>
            <a:pPr lvl="0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504056" y="0"/>
            <a:ext cx="4067944" cy="5896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788024" y="0"/>
            <a:ext cx="3923928" cy="5896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539552" y="0"/>
            <a:ext cx="3848726" cy="5479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572000" y="0"/>
            <a:ext cx="4034255" cy="5517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395536" y="0"/>
            <a:ext cx="4047572" cy="5733256"/>
          </a:xfrm>
          <a:prstGeom prst="rect">
            <a:avLst/>
          </a:prstGeom>
        </p:spPr>
      </p:pic>
      <p:pic>
        <p:nvPicPr>
          <p:cNvPr id="3" name="Содержимое 6" descr="публикация в инфоурок.jpg"/>
          <p:cNvPicPr>
            <a:picLocks noGrp="1"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788024" y="0"/>
            <a:ext cx="3888432" cy="5705872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pic>
        <p:nvPicPr>
          <p:cNvPr id="1026" name="Picture 2" descr="C:\Users\User\Downloads\Свидетельство проекта infourok.ru №57977.jpg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323825" y="0"/>
            <a:ext cx="3816127" cy="5400600"/>
          </a:xfrm>
          <a:prstGeom prst="rect">
            <a:avLst/>
          </a:prstGeom>
          <a:noFill/>
        </p:spPr>
      </p:pic>
      <p:pic>
        <p:nvPicPr>
          <p:cNvPr id="1027" name="Picture 3" descr="C:\Users\User\Downloads\Свидетельство проекта infourok.ru №57977 (1)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4572000" y="0"/>
            <a:ext cx="3796776" cy="53732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2800">
                <a:solidFill>
                  <a:srgbClr val="FF0000"/>
                </a:solidFill>
              </a:rPr>
              <a:t>Выступления на научно-практических конференциях, педчтениях, семинарах, секциях; проведение открытых занятий, мастер-классов, мероприятий.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algn="ctr">
              <a:defRPr/>
            </a:pPr>
            <a:r>
              <a:rPr lang="ru-RU" altLang="en-US" sz="3500">
                <a:solidFill>
                  <a:srgbClr val="0000FF"/>
                </a:solidFill>
              </a:rPr>
              <a:t>Школьный уровень</a:t>
            </a:r>
          </a:p>
          <a:p>
            <a:pPr lvl="0" algn="l">
              <a:defRPr/>
            </a:pPr>
            <a:r>
              <a:rPr lang="ru-RU" sz="2500">
                <a:solidFill>
                  <a:srgbClr val="00B050"/>
                </a:solidFill>
              </a:rPr>
              <a:t>Выступление на тему: «</a:t>
            </a:r>
            <a:r>
              <a:rPr lang="ru-RU" altLang="en-US" sz="2500">
                <a:solidFill>
                  <a:srgbClr val="00B050"/>
                </a:solidFill>
              </a:rPr>
              <a:t>Совершенствование работы учителей в условиях модернизации системы образования</a:t>
            </a:r>
            <a:r>
              <a:rPr lang="ru-RU" sz="2500">
                <a:solidFill>
                  <a:srgbClr val="00B050"/>
                </a:solidFill>
              </a:rPr>
              <a:t>«</a:t>
            </a:r>
            <a:r>
              <a:rPr lang="ru-RU" altLang="en-US" sz="2500">
                <a:solidFill>
                  <a:srgbClr val="00B050"/>
                </a:solidFill>
              </a:rPr>
              <a:t>Учиться самому</a:t>
            </a:r>
            <a:r>
              <a:rPr lang="en-US" altLang="ru-RU" sz="2500">
                <a:solidFill>
                  <a:srgbClr val="00B050"/>
                </a:solidFill>
              </a:rPr>
              <a:t>,</a:t>
            </a:r>
            <a:r>
              <a:rPr lang="ru-RU" altLang="en-US" sz="2500">
                <a:solidFill>
                  <a:srgbClr val="00B050"/>
                </a:solidFill>
              </a:rPr>
              <a:t>чтобы учить других</a:t>
            </a:r>
            <a:r>
              <a:rPr lang="ru-RU" sz="2500">
                <a:solidFill>
                  <a:srgbClr val="00B050"/>
                </a:solidFill>
              </a:rPr>
              <a:t>»</a:t>
            </a:r>
            <a:br>
              <a:rPr lang="ru-RU" sz="2500">
                <a:solidFill>
                  <a:srgbClr val="00B050"/>
                </a:solidFill>
              </a:rPr>
            </a:br>
            <a:r>
              <a:rPr lang="ru-RU" sz="2500">
                <a:solidFill>
                  <a:srgbClr val="00B050"/>
                </a:solidFill>
              </a:rPr>
              <a:t>Выступление на тему: «</a:t>
            </a:r>
            <a:r>
              <a:rPr lang="ru-RU" altLang="en-US" sz="2500">
                <a:solidFill>
                  <a:srgbClr val="00B050"/>
                </a:solidFill>
              </a:rPr>
              <a:t>Организация работы педагогического коллектива по повышению качества образования</a:t>
            </a:r>
            <a:r>
              <a:rPr lang="ru-RU" sz="2500">
                <a:solidFill>
                  <a:srgbClr val="00B050"/>
                </a:solidFill>
              </a:rPr>
              <a:t>»</a:t>
            </a:r>
            <a:r>
              <a:rPr lang="ru-RU" sz="2500"/>
              <a:t/>
            </a:r>
            <a:br>
              <a:rPr lang="ru-RU" sz="2500"/>
            </a:br>
            <a:r>
              <a:rPr lang="ru-RU" sz="2500">
                <a:solidFill>
                  <a:srgbClr val="00B050"/>
                </a:solidFill>
              </a:rPr>
              <a:t>Выступление на тему: «</a:t>
            </a:r>
            <a:r>
              <a:rPr lang="ru-RU" altLang="en-US" sz="2500">
                <a:solidFill>
                  <a:srgbClr val="00B050"/>
                </a:solidFill>
              </a:rPr>
              <a:t>Духовно</a:t>
            </a:r>
            <a:r>
              <a:rPr lang="en-US" altLang="ru-RU" sz="2500">
                <a:solidFill>
                  <a:srgbClr val="00B050"/>
                </a:solidFill>
              </a:rPr>
              <a:t>-</a:t>
            </a:r>
            <a:r>
              <a:rPr lang="ru-RU" altLang="en-US" sz="2500">
                <a:solidFill>
                  <a:srgbClr val="00B050"/>
                </a:solidFill>
              </a:rPr>
              <a:t>нравственное и патриотическое воспитание в условиях реализации ФГОС</a:t>
            </a:r>
            <a:r>
              <a:rPr lang="ru-RU" sz="2500">
                <a:solidFill>
                  <a:srgbClr val="00B050"/>
                </a:solidFill>
              </a:rPr>
              <a:t>»</a:t>
            </a:r>
            <a:endParaRPr lang="ru-RU" altLang="en-US" sz="2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 rot="10800000" flipV="1">
            <a:off x="148382" y="0"/>
            <a:ext cx="4567633" cy="8103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40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Кидяева</a:t>
            </a:r>
          </a:p>
          <a:p>
            <a:pPr algn="ctr">
              <a:defRPr/>
            </a:pPr>
            <a:r>
              <a:rPr lang="ru-RU" sz="240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Любовь Ивановна</a:t>
            </a:r>
            <a:endParaRPr lang="ru-RU" sz="2400">
              <a:ln w="18415" cmpd="sng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6" name="Group 160"/>
          <p:cNvGraphicFramePr>
            <a:graphicFrameLocks noGrp="1"/>
          </p:cNvGraphicFramePr>
          <p:nvPr/>
        </p:nvGraphicFramePr>
        <p:xfrm>
          <a:off x="4787957" y="404664"/>
          <a:ext cx="4356043" cy="6382389"/>
        </p:xfrm>
        <a:graphic>
          <a:graphicData uri="http://schemas.openxmlformats.org/drawingml/2006/table">
            <a:tbl>
              <a:tblPr firstRow="1" bandRow="1"/>
              <a:tblGrid>
                <a:gridCol w="2249113"/>
                <a:gridCol w="2106930"/>
              </a:tblGrid>
              <a:tr h="257204"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1" u="none" strike="noStrike" cap="none" normalizeH="0" baseline="0">
                          <a:solidFill>
                            <a:srgbClr val="990033"/>
                          </a:solidFill>
                          <a:effectLst/>
                          <a:latin typeface="Arial"/>
                        </a:rPr>
                        <a:t>Дата рождения </a:t>
                      </a:r>
                      <a:endParaRPr kumimoji="0" lang="ru-RU" sz="1000" b="1" i="1" u="none" strike="noStrike" cap="none" normalizeH="0" baseline="0">
                        <a:solidFill>
                          <a:srgbClr val="990033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15 января 1979 г </a:t>
                      </a:r>
                      <a:endParaRPr kumimoji="0" lang="ru-RU" sz="1000" b="1" i="0" u="none" strike="noStrike" cap="none" normalizeH="0" baseline="0">
                        <a:solidFill>
                          <a:srgbClr val="008000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204"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1" u="none" strike="noStrike" cap="none" normalizeH="0" baseline="0">
                          <a:solidFill>
                            <a:srgbClr val="990033"/>
                          </a:solidFill>
                          <a:effectLst/>
                          <a:latin typeface="Arial"/>
                        </a:rPr>
                        <a:t>Национальность </a:t>
                      </a:r>
                      <a:endParaRPr kumimoji="0" lang="ru-RU" sz="1000" b="1" i="1" u="none" strike="noStrike" cap="none" normalizeH="0" baseline="0">
                        <a:solidFill>
                          <a:srgbClr val="990033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мордовка</a:t>
                      </a:r>
                      <a:endParaRPr kumimoji="0" lang="ru-RU" sz="1000" b="1" i="0" u="none" strike="noStrike" cap="none" normalizeH="0" baseline="0">
                        <a:solidFill>
                          <a:srgbClr val="008000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231"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1" u="none" strike="noStrike" cap="none" normalizeH="0" baseline="0">
                          <a:solidFill>
                            <a:srgbClr val="990033"/>
                          </a:solidFill>
                          <a:effectLst/>
                          <a:latin typeface="Arial"/>
                        </a:rPr>
                        <a:t>Должность </a:t>
                      </a:r>
                      <a:endParaRPr kumimoji="0" lang="ru-RU" sz="1000" b="1" i="1" u="none" strike="noStrike" cap="none" normalizeH="0" baseline="0">
                        <a:solidFill>
                          <a:srgbClr val="990033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alt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Учитель начальных классов</a:t>
                      </a:r>
                      <a:endParaRPr kumimoji="0" lang="ru-RU" altLang="en-US" sz="1000" b="1" i="0" u="none" strike="noStrike" cap="none" normalizeH="0" baseline="0">
                        <a:solidFill>
                          <a:srgbClr val="008000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8951"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1" u="none" strike="noStrike" cap="none" normalizeH="0" baseline="0">
                          <a:solidFill>
                            <a:srgbClr val="990033"/>
                          </a:solidFill>
                          <a:effectLst/>
                          <a:latin typeface="Arial"/>
                        </a:rPr>
                        <a:t>Образование, учебное заведение, год его окончания, специальность по диплому </a:t>
                      </a:r>
                      <a:endParaRPr kumimoji="0" lang="ru-RU" sz="1000" b="1" i="1" u="none" strike="noStrike" cap="none" normalizeH="0" baseline="0">
                        <a:solidFill>
                          <a:srgbClr val="990033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Высшее </a:t>
                      </a:r>
                    </a:p>
                    <a:p>
                      <a:pPr marL="0" marR="0" lvl="0" indent="0" algn="l" defTabSz="449263" rtl="0" eaLnBrk="1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МГПИ им. М.Е.Евсевьева </a:t>
                      </a:r>
                    </a:p>
                    <a:p>
                      <a:pPr marL="0" marR="0" lvl="0" indent="0" algn="l" defTabSz="449263" rtl="0" eaLnBrk="1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Диплом № 0450775</a:t>
                      </a:r>
                    </a:p>
                    <a:p>
                      <a:pPr marL="0" marR="0" lvl="0" indent="0" algn="l" defTabSz="449263" rtl="0" eaLnBrk="1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Специальность учитель русского языка и литературы, мордовского языка и литературы.</a:t>
                      </a:r>
                    </a:p>
                    <a:p>
                      <a:pPr marL="0" marR="0" lvl="0" indent="0" algn="l" defTabSz="449263" rtl="0" eaLnBrk="1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1999 год учитель родного языка и литературы</a:t>
                      </a:r>
                    </a:p>
                    <a:p>
                      <a:pPr marL="0" marR="0" lvl="0" indent="0" algn="l" defTabSz="449263" rtl="0" eaLnBrk="1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2001 год учитель начальных классов</a:t>
                      </a:r>
                    </a:p>
                    <a:p>
                      <a:pPr marL="0" marR="0" lvl="0" indent="0" algn="l" defTabSz="449263" rtl="0" eaLnBrk="1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2009 год воспитатель ГПД</a:t>
                      </a:r>
                    </a:p>
                    <a:p>
                      <a:pPr marL="0" marR="0" lvl="0" indent="0" algn="l" defTabSz="449263" rtl="0" eaLnBrk="1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en-US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2</a:t>
                      </a:r>
                      <a:r>
                        <a:rPr kumimoji="0" lang="ru-RU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020 год учитель начальных классов</a:t>
                      </a:r>
                    </a:p>
                    <a:p>
                      <a:pPr marL="0" marR="0" lvl="0" indent="0" algn="l" defTabSz="449263" rtl="0" eaLnBrk="1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alt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ООО“РЕЗУЛЬТАТ” </a:t>
                      </a:r>
                      <a:r>
                        <a:rPr kumimoji="0" lang="en-US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2021</a:t>
                      </a:r>
                      <a:r>
                        <a:rPr kumimoji="0" lang="ru-RU" alt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 г</a:t>
                      </a:r>
                      <a:r>
                        <a:rPr kumimoji="0" lang="en-US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.</a:t>
                      </a:r>
                      <a:r>
                        <a:rPr kumimoji="0" lang="ru-RU" alt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kumimoji="0" lang="en-US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108</a:t>
                      </a:r>
                      <a:r>
                        <a:rPr kumimoji="0" lang="ru-RU" alt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 часов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204"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1" u="none" strike="noStrike" cap="none" normalizeH="0" baseline="0">
                          <a:solidFill>
                            <a:srgbClr val="990033"/>
                          </a:solidFill>
                          <a:effectLst/>
                          <a:latin typeface="Arial"/>
                        </a:rPr>
                        <a:t>Категория, разряд </a:t>
                      </a:r>
                      <a:endParaRPr kumimoji="0" lang="ru-RU" sz="1000" b="1" i="1" u="none" strike="noStrike" cap="none" normalizeH="0" baseline="0">
                        <a:solidFill>
                          <a:srgbClr val="990033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I </a:t>
                      </a: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категория</a:t>
                      </a:r>
                      <a:r>
                        <a:rPr kumimoji="0" lang="en-US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,</a:t>
                      </a:r>
                      <a:r>
                        <a:rPr kumimoji="0" lang="ru-RU" alt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 Приказ РО РМ от </a:t>
                      </a:r>
                      <a:r>
                        <a:rPr kumimoji="0" lang="en-US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21.02.2020</a:t>
                      </a:r>
                      <a:r>
                        <a:rPr kumimoji="0" lang="ru-RU" alt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 г</a:t>
                      </a:r>
                      <a:r>
                        <a:rPr kumimoji="0" lang="en-US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.</a:t>
                      </a:r>
                      <a:r>
                        <a:rPr kumimoji="0" lang="ru-RU" alt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 №</a:t>
                      </a:r>
                      <a:r>
                        <a:rPr kumimoji="0" lang="en-US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190</a:t>
                      </a:r>
                      <a:endParaRPr kumimoji="0" lang="en-US" altLang="ru-RU" sz="1000" b="1" i="0" u="none" strike="noStrike" cap="none" normalizeH="0" baseline="0">
                        <a:solidFill>
                          <a:srgbClr val="008000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693"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1" u="none" strike="noStrike" cap="none" normalizeH="0" baseline="0">
                          <a:solidFill>
                            <a:srgbClr val="990033"/>
                          </a:solidFill>
                          <a:effectLst/>
                          <a:latin typeface="Arial"/>
                        </a:rPr>
                        <a:t>Педагогический стаж </a:t>
                      </a:r>
                      <a:endParaRPr kumimoji="0" lang="ru-RU" sz="1000" b="1" i="1" u="none" strike="noStrike" cap="none" normalizeH="0" baseline="0">
                        <a:solidFill>
                          <a:srgbClr val="990033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По специальности  </a:t>
                      </a:r>
                      <a:r>
                        <a:rPr kumimoji="0" lang="en-US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5</a:t>
                      </a:r>
                      <a:r>
                        <a:rPr kumimoji="0" lang="ru-RU" alt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лет</a:t>
                      </a:r>
                    </a:p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Общий 1</a:t>
                      </a:r>
                      <a:r>
                        <a:rPr kumimoji="0" lang="en-US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8</a:t>
                      </a: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 лет.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204"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1" u="none" strike="noStrike" cap="none" normalizeH="0" baseline="0">
                          <a:solidFill>
                            <a:srgbClr val="990033"/>
                          </a:solidFill>
                          <a:effectLst/>
                          <a:latin typeface="Arial"/>
                        </a:rPr>
                        <a:t>Учебная нагрузка</a:t>
                      </a:r>
                      <a:endParaRPr kumimoji="0" lang="ru-RU" sz="1000" b="1" i="1" u="none" strike="noStrike" cap="none" normalizeH="0" baseline="0">
                        <a:solidFill>
                          <a:srgbClr val="990033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/>
                        <a:buNone/>
                        <a:defRPr/>
                      </a:pP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kumimoji="0" lang="en-US" alt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24</a:t>
                      </a:r>
                      <a:r>
                        <a:rPr kumimoji="0" lang="ru-RU" alt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kumimoji="0" lang="ru-RU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час</a:t>
                      </a:r>
                      <a:r>
                        <a:rPr kumimoji="0" lang="ru-RU" altLang="en-US" sz="1000" b="1" i="0" u="none" strike="noStrike" cap="none" normalizeH="0" baseline="0">
                          <a:solidFill>
                            <a:srgbClr val="008000"/>
                          </a:solidFill>
                          <a:effectLst/>
                          <a:latin typeface="Arial"/>
                        </a:rPr>
                        <a:t>а</a:t>
                      </a:r>
                      <a:endParaRPr kumimoji="0" lang="ru-RU" altLang="en-US" sz="1000" b="1" i="0" u="none" strike="noStrike" cap="none" normalizeH="0" baseline="0">
                        <a:solidFill>
                          <a:srgbClr val="008000"/>
                        </a:solidFill>
                        <a:latin typeface="Arial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0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3102" name="Объект 2"/>
          <p:cNvSpPr>
            <a:spLocks noGrp="1"/>
          </p:cNvSpPr>
          <p:nvPr>
            <p:ph idx="1"/>
          </p:nvPr>
        </p:nvSpPr>
        <p:spPr>
          <a:xfrm>
            <a:off x="914400" y="7143776"/>
            <a:ext cx="8229600" cy="1516043"/>
          </a:xfrm>
        </p:spPr>
        <p:txBody>
          <a:bodyPr/>
          <a:lstStyle/>
          <a:p>
            <a:pPr lvl="0">
              <a:defRPr/>
            </a:pPr>
            <a:endParaRPr lang="ru-RU"/>
          </a:p>
          <a:p>
            <a:pPr lvl="0">
              <a:defRPr/>
            </a:pPr>
            <a:endParaRPr lang="ru-RU"/>
          </a:p>
          <a:p>
            <a:pPr lvl="0">
              <a:defRPr/>
            </a:pPr>
            <a:r>
              <a:rPr lang="ru-RU"/>
              <a:t>                                           </a:t>
            </a:r>
          </a:p>
          <a:p>
            <a:pPr lvl="0">
              <a:defRPr/>
            </a:pPr>
            <a:endParaRPr lang="ru-RU" sz="2000"/>
          </a:p>
          <a:p>
            <a:pPr lvl="0">
              <a:defRPr/>
            </a:pPr>
            <a:r>
              <a:rPr lang="ru-RU" sz="2000"/>
              <a:t>.</a:t>
            </a:r>
          </a:p>
          <a:p>
            <a:pPr lvl="0">
              <a:defRPr/>
            </a:pPr>
            <a:endParaRPr lang="ru-RU"/>
          </a:p>
          <a:p>
            <a:pPr lvl="0">
              <a:defRPr/>
            </a:pPr>
            <a:endParaRPr lang="ru-RU"/>
          </a:p>
          <a:p>
            <a:pPr lvl="0">
              <a:defRPr/>
            </a:pPr>
            <a:endParaRPr lang="ru-RU"/>
          </a:p>
          <a:p>
            <a:pPr lvl="0">
              <a:defRPr/>
            </a:pPr>
            <a:endParaRPr lang="ru-RU"/>
          </a:p>
          <a:p>
            <a:pPr lvl="0">
              <a:defRPr/>
            </a:pPr>
            <a:r>
              <a:rPr lang="ru-RU"/>
              <a:t>                                           </a:t>
            </a: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4716016" y="4509120"/>
            <a:ext cx="3500462" cy="104471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vert="horz" wrap="square">
            <a:spAutoFit/>
          </a:bodyPr>
          <a:lstStyle/>
          <a:p>
            <a:pPr lvl="0" defTabSz="449263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defRPr/>
            </a:pPr>
            <a:endParaRPr lang="ru-RU" sz="3600" b="1">
              <a:solidFill>
                <a:srgbClr val="0070C0"/>
              </a:solidFill>
              <a:latin typeface="Arial"/>
            </a:endParaRPr>
          </a:p>
          <a:p>
            <a:pPr lvl="0" defTabSz="449263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defRPr/>
            </a:pPr>
            <a:endParaRPr lang="ru-RU" b="1">
              <a:solidFill>
                <a:srgbClr val="008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6429396"/>
            <a:ext cx="1847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endParaRPr lang="ru-RU"/>
          </a:p>
        </p:txBody>
      </p:sp>
      <p:pic>
        <p:nvPicPr>
          <p:cNvPr id="3104" name="Рисунок 310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-10362406" y="1196752"/>
            <a:ext cx="4853285" cy="6858000"/>
          </a:xfrm>
          <a:prstGeom prst="rect">
            <a:avLst/>
          </a:prstGeom>
        </p:spPr>
      </p:pic>
      <p:pic>
        <p:nvPicPr>
          <p:cNvPr id="3106" name="Рисунок 3105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0" y="720080"/>
            <a:ext cx="4716016" cy="613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>
                <a:solidFill>
                  <a:srgbClr val="FF0000"/>
                </a:solidFill>
              </a:rPr>
              <a:t/>
            </a:r>
            <a:br>
              <a:rPr lang="ru-RU">
                <a:solidFill>
                  <a:srgbClr val="FF0000"/>
                </a:solidFill>
              </a:rPr>
            </a:br>
            <a:r>
              <a:rPr lang="ru-RU">
                <a:solidFill>
                  <a:srgbClr val="FF0000"/>
                </a:solidFill>
              </a:rPr>
              <a:t/>
            </a:r>
            <a:br>
              <a:rPr lang="ru-RU">
                <a:solidFill>
                  <a:srgbClr val="FF0000"/>
                </a:solidFill>
              </a:rPr>
            </a:br>
            <a:r>
              <a:rPr lang="en-US" altLang="ru-RU">
                <a:solidFill>
                  <a:srgbClr val="FF0000"/>
                </a:solidFill>
              </a:rPr>
              <a:t>9.</a:t>
            </a:r>
            <a:r>
              <a:rPr lang="ru-RU" altLang="en-US">
                <a:solidFill>
                  <a:srgbClr val="FF0000"/>
                </a:solidFill>
              </a:rPr>
              <a:t> </a:t>
            </a:r>
            <a:r>
              <a:rPr lang="ru-RU" sz="2800">
                <a:solidFill>
                  <a:srgbClr val="0070C0"/>
                </a:solidFill>
              </a:rPr>
              <a:t>Выступления на научно-практических конференциях, педчтениях, семинарах, секциях; проведение открытых занятий, мастер-классов, мероприятий</a:t>
            </a:r>
            <a:r>
              <a:rPr lang="ru-RU" sz="2800">
                <a:solidFill>
                  <a:srgbClr val="FF0000"/>
                </a:solidFill>
              </a:rPr>
              <a:t>.</a:t>
            </a:r>
            <a:r>
              <a:rPr lang="ru-RU">
                <a:solidFill>
                  <a:srgbClr val="FF0000"/>
                </a:solidFill>
              </a:rPr>
              <a:t/>
            </a:r>
            <a:br>
              <a:rPr lang="ru-RU">
                <a:solidFill>
                  <a:srgbClr val="FF0000"/>
                </a:solidFill>
              </a:rPr>
            </a:br>
            <a:r>
              <a:rPr lang="ru-RU">
                <a:solidFill>
                  <a:srgbClr val="FF0000"/>
                </a:solidFill>
              </a:rPr>
              <a:t/>
            </a:r>
            <a:br>
              <a:rPr lang="ru-RU">
                <a:solidFill>
                  <a:srgbClr val="FF0000"/>
                </a:solidFill>
              </a:rPr>
            </a:br>
            <a:endParaRPr lang="ru-RU">
              <a:solidFill>
                <a:srgbClr val="FF0000"/>
              </a:solidFill>
            </a:endParaRPr>
          </a:p>
        </p:txBody>
      </p:sp>
      <p:pic>
        <p:nvPicPr>
          <p:cNvPr id="4100" name="Содержимое 409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2521184" y="1889448"/>
            <a:ext cx="3923024" cy="4968552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10.</a:t>
            </a:r>
            <a:r>
              <a:rPr lang="ru-RU" altLang="en-US"/>
              <a:t> Открытые уроки </a:t>
            </a:r>
            <a:r>
              <a:rPr lang="en-US" altLang="ru-RU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2555776" y="1268760"/>
            <a:ext cx="4032448" cy="5328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2627784" y="0"/>
            <a:ext cx="3600400" cy="5013176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329642" cy="1511288"/>
          </a:xfrm>
        </p:spPr>
        <p:txBody>
          <a:bodyPr/>
          <a:lstStyle/>
          <a:p>
            <a:pPr lvl="0">
              <a:defRPr/>
            </a:pPr>
            <a:r>
              <a:rPr lang="ru-RU" sz="3200">
                <a:solidFill>
                  <a:srgbClr val="FF0000"/>
                </a:solidFill>
              </a:rPr>
              <a:t>Выступления на научно-практических конференциях, педчтениях, семинарах, секциях; проведение открытых занятий, мастер-классов, мероприятий</a:t>
            </a: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97361"/>
          </a:xfrm>
        </p:spPr>
        <p:txBody>
          <a:bodyPr/>
          <a:lstStyle/>
          <a:p>
            <a:pPr marL="342900" lvl="0" indent="827017">
              <a:defRPr/>
            </a:pPr>
            <a:r>
              <a:rPr lang="ru-RU" sz="2500"/>
              <a:t>                    </a:t>
            </a:r>
            <a:r>
              <a:rPr lang="ru-RU" sz="2500">
                <a:solidFill>
                  <a:srgbClr val="00B0F0"/>
                </a:solidFill>
              </a:rPr>
              <a:t>Школьный уровень</a:t>
            </a:r>
          </a:p>
          <a:p>
            <a:pPr marL="342900" lvl="0" indent="827017">
              <a:defRPr/>
            </a:pPr>
            <a:r>
              <a:rPr lang="ru-RU" altLang="en-US" sz="2100">
                <a:solidFill>
                  <a:srgbClr val="783E94"/>
                </a:solidFill>
              </a:rPr>
              <a:t>Классный час</a:t>
            </a:r>
            <a:r>
              <a:rPr lang="en-US" altLang="ru-RU" sz="2100">
                <a:solidFill>
                  <a:srgbClr val="783E94"/>
                </a:solidFill>
              </a:rPr>
              <a:t>:</a:t>
            </a:r>
            <a:r>
              <a:rPr lang="ru-RU" sz="2100">
                <a:solidFill>
                  <a:srgbClr val="783E94"/>
                </a:solidFill>
              </a:rPr>
              <a:t> « Сказки А.С.Пушкина»</a:t>
            </a:r>
          </a:p>
          <a:p>
            <a:pPr marL="342900" lvl="0" indent="827017">
              <a:defRPr/>
            </a:pPr>
            <a:r>
              <a:rPr lang="ru-RU" sz="2100">
                <a:solidFill>
                  <a:srgbClr val="783E94"/>
                </a:solidFill>
              </a:rPr>
              <a:t>Викторина</a:t>
            </a:r>
            <a:r>
              <a:rPr lang="en-US" altLang="ru-RU" sz="2100">
                <a:solidFill>
                  <a:srgbClr val="783E94"/>
                </a:solidFill>
              </a:rPr>
              <a:t>:</a:t>
            </a:r>
            <a:r>
              <a:rPr lang="ru-RU" sz="2100">
                <a:solidFill>
                  <a:srgbClr val="783E94"/>
                </a:solidFill>
              </a:rPr>
              <a:t> « Птичьи имена»</a:t>
            </a:r>
          </a:p>
          <a:p>
            <a:pPr marL="342900" lvl="0" indent="827017">
              <a:defRPr/>
            </a:pPr>
            <a:r>
              <a:rPr lang="ru-RU" altLang="en-US" sz="2100">
                <a:solidFill>
                  <a:srgbClr val="783E94"/>
                </a:solidFill>
              </a:rPr>
              <a:t>Классный час</a:t>
            </a:r>
            <a:r>
              <a:rPr lang="ru-RU" sz="2100">
                <a:solidFill>
                  <a:srgbClr val="783E94"/>
                </a:solidFill>
              </a:rPr>
              <a:t>« Опасность в нашем доме»</a:t>
            </a:r>
          </a:p>
          <a:p>
            <a:pPr marL="342900" lvl="0" indent="827017">
              <a:defRPr/>
            </a:pPr>
            <a:r>
              <a:rPr lang="ru-RU" altLang="en-US" sz="2100">
                <a:solidFill>
                  <a:srgbClr val="783E94"/>
                </a:solidFill>
              </a:rPr>
              <a:t>Классный час</a:t>
            </a:r>
            <a:r>
              <a:rPr lang="en-US" altLang="ru-RU" sz="2100">
                <a:solidFill>
                  <a:srgbClr val="783E94"/>
                </a:solidFill>
              </a:rPr>
              <a:t>:</a:t>
            </a:r>
            <a:r>
              <a:rPr lang="ru-RU" sz="2100">
                <a:solidFill>
                  <a:srgbClr val="783E94"/>
                </a:solidFill>
              </a:rPr>
              <a:t> « Вежливые слова и поступки»</a:t>
            </a:r>
          </a:p>
          <a:p>
            <a:pPr marL="342900" lvl="0" indent="827017">
              <a:defRPr/>
            </a:pPr>
            <a:r>
              <a:rPr lang="ru-RU" altLang="en-US" sz="2100">
                <a:solidFill>
                  <a:srgbClr val="783E94"/>
                </a:solidFill>
              </a:rPr>
              <a:t>Классный час на тему</a:t>
            </a:r>
            <a:r>
              <a:rPr lang="en-US" altLang="ru-RU" sz="2100">
                <a:solidFill>
                  <a:srgbClr val="783E94"/>
                </a:solidFill>
              </a:rPr>
              <a:t>:</a:t>
            </a:r>
            <a:r>
              <a:rPr lang="ru-RU" sz="2100">
                <a:solidFill>
                  <a:srgbClr val="783E94"/>
                </a:solidFill>
              </a:rPr>
              <a:t>« </a:t>
            </a:r>
            <a:r>
              <a:rPr lang="ru-RU" altLang="en-US" sz="2100">
                <a:solidFill>
                  <a:srgbClr val="783E94"/>
                </a:solidFill>
              </a:rPr>
              <a:t>Урок памяти</a:t>
            </a:r>
            <a:r>
              <a:rPr lang="ru-RU" sz="2100">
                <a:solidFill>
                  <a:srgbClr val="783E94"/>
                </a:solidFill>
              </a:rPr>
              <a:t>»</a:t>
            </a:r>
          </a:p>
          <a:p>
            <a:pPr marL="342900" lvl="0" indent="827017">
              <a:defRPr/>
            </a:pPr>
            <a:r>
              <a:rPr lang="ru-RU" altLang="en-US" sz="2100">
                <a:solidFill>
                  <a:srgbClr val="783E94"/>
                </a:solidFill>
              </a:rPr>
              <a:t>Классный час </a:t>
            </a:r>
            <a:r>
              <a:rPr lang="en-US" altLang="ru-RU" sz="2100">
                <a:solidFill>
                  <a:srgbClr val="783E94"/>
                </a:solidFill>
              </a:rPr>
              <a:t>:</a:t>
            </a:r>
            <a:r>
              <a:rPr lang="ru-RU" altLang="en-US" sz="2100">
                <a:solidFill>
                  <a:srgbClr val="783E94"/>
                </a:solidFill>
              </a:rPr>
              <a:t> “Государственные символы РФ”</a:t>
            </a:r>
          </a:p>
          <a:p>
            <a:pPr marL="342900" lvl="0" indent="827017">
              <a:defRPr/>
            </a:pPr>
            <a:r>
              <a:rPr lang="ru-RU" altLang="en-US" sz="2100">
                <a:solidFill>
                  <a:srgbClr val="783E94"/>
                </a:solidFill>
              </a:rPr>
              <a:t>Классный час</a:t>
            </a:r>
            <a:r>
              <a:rPr lang="en-US" altLang="ru-RU" sz="2100">
                <a:solidFill>
                  <a:srgbClr val="783E94"/>
                </a:solidFill>
              </a:rPr>
              <a:t>:</a:t>
            </a:r>
            <a:r>
              <a:rPr lang="ru-RU" sz="2100">
                <a:solidFill>
                  <a:srgbClr val="783E94"/>
                </a:solidFill>
              </a:rPr>
              <a:t> «</a:t>
            </a:r>
            <a:r>
              <a:rPr lang="ru-RU" altLang="en-US" sz="2100">
                <a:solidFill>
                  <a:srgbClr val="783E94"/>
                </a:solidFill>
              </a:rPr>
              <a:t>Поклонимся великим тем годам</a:t>
            </a:r>
            <a:r>
              <a:rPr lang="ru-RU" sz="2100">
                <a:solidFill>
                  <a:srgbClr val="783E94"/>
                </a:solidFill>
              </a:rPr>
              <a:t>»</a:t>
            </a:r>
          </a:p>
          <a:p>
            <a:pPr marL="342900" lvl="0" indent="827017">
              <a:defRPr/>
            </a:pPr>
            <a:r>
              <a:rPr lang="ru-RU" altLang="en-US" sz="2100">
                <a:solidFill>
                  <a:srgbClr val="783E94"/>
                </a:solidFill>
              </a:rPr>
              <a:t>Классный час</a:t>
            </a:r>
            <a:r>
              <a:rPr lang="en-US" altLang="ru-RU" sz="2100">
                <a:solidFill>
                  <a:srgbClr val="783E94"/>
                </a:solidFill>
              </a:rPr>
              <a:t>:</a:t>
            </a:r>
            <a:r>
              <a:rPr lang="ru-RU" sz="2100">
                <a:solidFill>
                  <a:srgbClr val="783E94"/>
                </a:solidFill>
              </a:rPr>
              <a:t> «</a:t>
            </a:r>
            <a:r>
              <a:rPr lang="ru-RU" altLang="en-US" sz="2100">
                <a:solidFill>
                  <a:srgbClr val="783E94"/>
                </a:solidFill>
              </a:rPr>
              <a:t>Крымская весна</a:t>
            </a:r>
            <a:r>
              <a:rPr lang="ru-RU" sz="2100">
                <a:solidFill>
                  <a:srgbClr val="783E94"/>
                </a:solidFill>
              </a:rPr>
              <a:t>»</a:t>
            </a:r>
          </a:p>
          <a:p>
            <a:pPr marL="1181514" lvl="0" indent="-808796">
              <a:defRPr/>
            </a:pPr>
            <a:r>
              <a:rPr lang="ru-RU" altLang="en-US" sz="2100">
                <a:solidFill>
                  <a:srgbClr val="783E94"/>
                </a:solidFill>
              </a:rPr>
              <a:t>Классный час</a:t>
            </a:r>
            <a:r>
              <a:rPr lang="en-US" altLang="ru-RU" sz="2100">
                <a:solidFill>
                  <a:srgbClr val="783E94"/>
                </a:solidFill>
              </a:rPr>
              <a:t>:</a:t>
            </a:r>
            <a:r>
              <a:rPr lang="ru-RU" altLang="en-US" sz="2100">
                <a:solidFill>
                  <a:srgbClr val="783E94"/>
                </a:solidFill>
              </a:rPr>
              <a:t> “ Международный день родного языка”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2400">
                <a:solidFill>
                  <a:srgbClr val="FF0000"/>
                </a:solidFill>
              </a:rPr>
              <a:t>Выступления на научно-практических конференциях, педчтениях, семинарах, секциях; проведение открытых занятий, мастер-классов, мероприятий</a:t>
            </a:r>
            <a:endParaRPr lang="ru-RU" sz="24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  <a:defRPr/>
            </a:pPr>
            <a:r>
              <a:rPr lang="ru-RU" sz="4000">
                <a:solidFill>
                  <a:srgbClr val="00B050"/>
                </a:solidFill>
              </a:rPr>
              <a:t>Муниципальный уровень</a:t>
            </a:r>
          </a:p>
          <a:p>
            <a:pPr lvl="0" algn="ctr">
              <a:defRPr/>
            </a:pPr>
            <a:r>
              <a:rPr lang="ru-RU" sz="4000">
                <a:solidFill>
                  <a:srgbClr val="7030A0"/>
                </a:solidFill>
              </a:rPr>
              <a:t>Доклад «Привитие у детей любви к Родине»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2267744" y="0"/>
            <a:ext cx="4464497" cy="6093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000">
                <a:solidFill>
                  <a:schemeClr val="tx1"/>
                </a:solidFill>
              </a:rPr>
              <a:t>13.</a:t>
            </a:r>
            <a:r>
              <a:rPr lang="ru-RU" altLang="en-US" sz="2000">
                <a:solidFill>
                  <a:schemeClr val="tx1"/>
                </a:solidFill>
              </a:rPr>
              <a:t> Общественно</a:t>
            </a:r>
            <a:r>
              <a:rPr lang="en-US" altLang="ru-RU" sz="2000">
                <a:solidFill>
                  <a:schemeClr val="tx1"/>
                </a:solidFill>
              </a:rPr>
              <a:t>-</a:t>
            </a:r>
            <a:r>
              <a:rPr lang="ru-RU" altLang="en-US" sz="2000">
                <a:solidFill>
                  <a:schemeClr val="tx1"/>
                </a:solidFill>
              </a:rPr>
              <a:t>педагогическая активность педагога</a:t>
            </a:r>
            <a:r>
              <a:rPr lang="en-US" altLang="ru-RU" sz="2000">
                <a:solidFill>
                  <a:schemeClr val="tx1"/>
                </a:solidFill>
              </a:rPr>
              <a:t>:</a:t>
            </a:r>
            <a:r>
              <a:rPr lang="ru-RU" altLang="en-US" sz="2000">
                <a:solidFill>
                  <a:schemeClr val="tx1"/>
                </a:solidFill>
              </a:rPr>
              <a:t> участие в работе педагогических сообществ</a:t>
            </a:r>
            <a:r>
              <a:rPr lang="en-US" altLang="ru-RU" sz="2000">
                <a:solidFill>
                  <a:schemeClr val="tx1"/>
                </a:solidFill>
              </a:rPr>
              <a:t>,</a:t>
            </a:r>
            <a:r>
              <a:rPr lang="ru-RU" altLang="en-US" sz="2000">
                <a:solidFill>
                  <a:schemeClr val="tx1"/>
                </a:solidFill>
              </a:rPr>
              <a:t> коммисий</a:t>
            </a:r>
            <a:r>
              <a:rPr lang="en-US" altLang="ru-RU" sz="2000">
                <a:solidFill>
                  <a:schemeClr val="tx1"/>
                </a:solidFill>
              </a:rPr>
              <a:t>,</a:t>
            </a:r>
            <a:r>
              <a:rPr lang="ru-RU" altLang="en-US" sz="2000">
                <a:solidFill>
                  <a:schemeClr val="tx1"/>
                </a:solidFill>
              </a:rPr>
              <a:t> жюри конкурсов</a:t>
            </a:r>
            <a:r>
              <a:rPr lang="en-US" altLang="ru-RU" sz="200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Содержимое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2519772" y="1487678"/>
            <a:ext cx="4104455" cy="5370322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ru-RU" altLang="en-US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14290"/>
            <a:ext cx="7929618" cy="17269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ru-RU" sz="5400">
                <a:ln w="18415" cmpd="sng">
                  <a:solidFill>
                    <a:schemeClr val="dk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15.</a:t>
            </a:r>
            <a:r>
              <a:rPr lang="ru-RU" altLang="en-US" sz="5400">
                <a:ln w="18415" cmpd="sng">
                  <a:solidFill>
                    <a:schemeClr val="dk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>
                <a:ln w="18415" cmpd="sng">
                  <a:solidFill>
                    <a:schemeClr val="dk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Награды и поощрения педагога</a:t>
            </a:r>
          </a:p>
        </p:txBody>
      </p:sp>
      <p:pic>
        <p:nvPicPr>
          <p:cNvPr id="14338" name="Picture 2" descr="H:\1ф\Кидяева Л\012.jpg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607191" y="1821766"/>
            <a:ext cx="3964809" cy="5036234"/>
          </a:xfrm>
          <a:prstGeom prst="rect">
            <a:avLst/>
          </a:prstGeom>
          <a:noFill/>
        </p:spPr>
      </p:pic>
      <p:sp>
        <p:nvSpPr>
          <p:cNvPr id="1434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14341" name="Picture 3" descr="H:\1ф\Кидяева Л\013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4860032" y="1844824"/>
            <a:ext cx="3744416" cy="50131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pic>
        <p:nvPicPr>
          <p:cNvPr id="17410" name="Picture 2" descr="H:\1ф\Кидяева Л\018.jpg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1403648" y="0"/>
            <a:ext cx="3024336" cy="4005064"/>
          </a:xfrm>
          <a:prstGeom prst="rect">
            <a:avLst/>
          </a:prstGeom>
          <a:noFill/>
        </p:spPr>
      </p:pic>
      <p:pic>
        <p:nvPicPr>
          <p:cNvPr id="17411" name="Picture 3" descr="H:\1ф\Кидяева Л\017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4572000" y="0"/>
            <a:ext cx="3021486" cy="39635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100">
        <p:cut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4572000" cy="6093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716014" y="0"/>
            <a:ext cx="4427985" cy="612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400" y="533400"/>
            <a:ext cx="5383213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endParaRPr lang="ru-RU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928662" y="0"/>
            <a:ext cx="728667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5400" b="1" i="1" cap="none" spc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</a:t>
            </a:r>
            <a:r>
              <a:rPr lang="ru-RU" sz="3200" b="1" i="1" cap="none" spc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Моя педагогичес</a:t>
            </a:r>
            <a:r>
              <a:rPr lang="ru-RU" sz="3200" b="1" i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кая философия</a:t>
            </a:r>
            <a:endParaRPr lang="ru-RU" sz="3200" b="1" cap="none" spc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 scaled="0"/>
                </a:gra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75856" y="764704"/>
            <a:ext cx="5472608" cy="1368152"/>
          </a:xfrm>
        </p:spPr>
        <p:txBody>
          <a:bodyPr/>
          <a:lstStyle/>
          <a:p>
            <a:pPr lvl="0">
              <a:defRPr/>
            </a:pPr>
            <a:endParaRPr lang="ru-RU" altLang="en-US" sz="1200" i="1">
              <a:latin typeface="Arial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500694" y="928670"/>
            <a:ext cx="3643306" cy="1357322"/>
          </a:xfrm>
        </p:spPr>
        <p:txBody>
          <a:bodyPr/>
          <a:lstStyle/>
          <a:p>
            <a:pPr lvl="0">
              <a:spcBef>
                <a:spcPct val="0"/>
              </a:spcBef>
              <a:defRPr/>
            </a:pPr>
            <a:endParaRPr lang="ru-RU" sz="1600" b="1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spcBef>
                <a:spcPct val="0"/>
              </a:spcBef>
              <a:defRPr/>
            </a:pPr>
            <a:endParaRPr lang="ru-RU" sz="1600" b="1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spcBef>
                <a:spcPct val="0"/>
              </a:spcBef>
              <a:defRPr/>
            </a:pPr>
            <a:endParaRPr lang="ru-RU" sz="1600" b="1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spcBef>
                <a:spcPct val="0"/>
              </a:spcBef>
              <a:defRPr/>
            </a:pPr>
            <a:endParaRPr lang="ru-RU" sz="1600" b="1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spcBef>
                <a:spcPct val="0"/>
              </a:spcBef>
              <a:defRPr/>
            </a:pPr>
            <a:endParaRPr lang="ru-RU" sz="1600" b="1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spcBef>
                <a:spcPct val="0"/>
              </a:spcBef>
              <a:defRPr/>
            </a:pPr>
            <a:endParaRPr lang="ru-RU" sz="1600" b="1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defRPr/>
            </a:pPr>
            <a:endParaRPr lang="ru-RU" sz="1400"/>
          </a:p>
        </p:txBody>
      </p:sp>
      <p:sp>
        <p:nvSpPr>
          <p:cNvPr id="12" name="Прямоугольник 11"/>
          <p:cNvSpPr/>
          <p:nvPr/>
        </p:nvSpPr>
        <p:spPr>
          <a:xfrm>
            <a:off x="809581" y="2018891"/>
            <a:ext cx="7524837" cy="1914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altLang="en-US" sz="1500" b="0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Gulim"/>
              </a:rPr>
              <a:t>     </a:t>
            </a:r>
            <a:r>
              <a:rPr sz="1500" b="0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Gulim"/>
              </a:rPr>
              <a:t>Учитель начальных классов во многом исполняет роль внимательной и заботливой мамы,  направляющей и организовывающей, но обязательно оставляющей своим ученикам пространство для инициативы и самостоятельности. Поэтому требуется  умение хорошо разбираться в вопросах возрастной психологии, чтобы учитывать социальную ситуацию своих подопечных и видеть их зону  ближайшего развития. Начальная школа – это годы учебы, работы ребенка над собой. Очень важно, чтобы начало школьного пути было значимым, уверенным, радостным и преодолимым.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632514"/>
            <a:ext cx="5328592" cy="15003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6000"/>
              </a:lnSpc>
              <a:defRPr/>
            </a:pPr>
            <a:r>
              <a:rPr sz="1200" b="1" i="1" strike="noStrike">
                <a:solidFill>
                  <a:schemeClr val="dk1"/>
                </a:solidFill>
                <a:latin typeface="Arial"/>
                <a:ea typeface="Gulim"/>
              </a:rPr>
              <a:t>«Призвание учителя есть призвание высокое и благодарное. Но не тот учитель, кто получает воспитание и образование учителя, а тот, кто у кого есть внутренняя уверенность в том, что он есть, должен быть и не может быть иным»</a:t>
            </a:r>
          </a:p>
          <a:p>
            <a:pPr algn="l">
              <a:lnSpc>
                <a:spcPct val="156000"/>
              </a:lnSpc>
              <a:defRPr/>
            </a:pPr>
            <a:r>
              <a:rPr sz="1200" b="1" i="1" strike="noStrike">
                <a:solidFill>
                  <a:schemeClr val="dk1"/>
                </a:solidFill>
                <a:latin typeface="Arial"/>
                <a:ea typeface="Gulim"/>
              </a:rPr>
              <a:t>Л. Н. Толстой.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3884989"/>
            <a:ext cx="7776864" cy="770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altLang="en-US" sz="1500" b="0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Gulim"/>
              </a:rPr>
              <a:t>     </a:t>
            </a:r>
            <a:r>
              <a:rPr sz="1500" b="0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Gulim"/>
              </a:rPr>
              <a:t>Я знаю, что учитель – главная фигура в образовательном процессе. Его работа не ограничивается только урочными занятиями, выполнением учебных программ и норм, определяемых образовательными стандартами. 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7583" y="4581128"/>
            <a:ext cx="7776864" cy="12276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altLang="en-US" sz="1500" b="0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Gulim"/>
              </a:rPr>
              <a:t>     </a:t>
            </a:r>
            <a:r>
              <a:rPr sz="1500" b="0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Gulim"/>
              </a:rPr>
              <a:t>Мне кажется, что профессионал не «ходит на работу», не отбывает «учебные часы», а совместно с детьми проживает и переживает все, что происходит каждый день в школе, соединяя воедино и невидимое творчество по подготовке к урокам, и внеклассную работу по предмету, и всю многообразную деятельность в сотрудничестве с учащимися.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584" y="5733256"/>
            <a:ext cx="7848872" cy="1005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ru-RU" altLang="en-US" sz="1500" b="0" i="0" baseline="0">
                <a:solidFill>
                  <a:schemeClr val="tx1"/>
                </a:solidFill>
                <a:latin typeface="Arial"/>
                <a:cs typeface="Arial"/>
              </a:rPr>
              <a:t>     </a:t>
            </a:r>
            <a:r>
              <a:rPr kumimoji="0" lang="az-Cyrl-AZ" altLang="en-US" sz="1500" b="0" i="0" baseline="0">
                <a:solidFill>
                  <a:schemeClr val="tx1"/>
                </a:solidFill>
                <a:latin typeface="Arial"/>
                <a:cs typeface="Arial"/>
              </a:rPr>
              <a:t>Став классным руководителем, мне необходимо заложить в моих детях те моральные и нравственные нормы, которые помогут им не потерять себя в современном мире. Чтобы в сердце каждого их них осталась частичка моего сердца, моей души.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3" name="Содержимое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385439" y="0"/>
            <a:ext cx="4186560" cy="5445224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716016" y="0"/>
            <a:ext cx="4083917" cy="544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pic>
        <p:nvPicPr>
          <p:cNvPr id="15362" name="Picture 2" descr="H:\1ф\Кидяева Л\019.jpg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2123728" y="0"/>
            <a:ext cx="4471392" cy="57401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4572000" y="0"/>
            <a:ext cx="3600400" cy="46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827584" y="0"/>
            <a:ext cx="3528392" cy="4581128"/>
          </a:xfrm>
          <a:prstGeom prst="rect">
            <a:avLst/>
          </a:prstGeom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3" y="518814"/>
            <a:ext cx="7488832" cy="1109985"/>
          </a:xfrm>
        </p:spPr>
        <p:txBody>
          <a:bodyPr/>
          <a:lstStyle/>
          <a:p>
            <a:pPr marL="457260" lvl="0" indent="-457260" algn="ctr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az-Cyrl-AZ" altLang="en-US" sz="2800" b="0" i="0" baseline="0">
                <a:solidFill>
                  <a:schemeClr val="dk1"/>
                </a:solidFill>
                <a:latin typeface="Times New Roman"/>
              </a:rPr>
              <a:t>Представление собственного инновационного </a:t>
            </a:r>
            <a:br>
              <a:rPr kumimoji="0" lang="az-Cyrl-AZ" altLang="en-US" sz="2800" b="0" i="0" baseline="0">
                <a:solidFill>
                  <a:schemeClr val="dk1"/>
                </a:solidFill>
                <a:latin typeface="Times New Roman"/>
              </a:rPr>
            </a:br>
            <a:r>
              <a:rPr kumimoji="0" lang="az-Cyrl-AZ" altLang="en-US" sz="2800" b="0" i="0" baseline="0">
                <a:solidFill>
                  <a:schemeClr val="dk1"/>
                </a:solidFill>
                <a:latin typeface="Times New Roman"/>
              </a:rPr>
              <a:t>педагогического опыта</a:t>
            </a:r>
            <a:r>
              <a:rPr lang="ru-RU" altLang="ru-RU" sz="2800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3644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ru-RU" altLang="en-US" sz="3700">
                <a:solidFill>
                  <a:srgbClr val="FF0000"/>
                </a:solidFill>
              </a:rPr>
              <a:t>«Развитие познавательной активности</a:t>
            </a:r>
          </a:p>
          <a:p>
            <a:pPr>
              <a:defRPr/>
            </a:pPr>
            <a:r>
              <a:rPr lang="ru-RU" altLang="en-US" sz="3700">
                <a:solidFill>
                  <a:srgbClr val="FF0000"/>
                </a:solidFill>
              </a:rPr>
              <a:t>младших школьников»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4437112"/>
            <a:ext cx="7200800" cy="89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altLang="en-US">
                <a:solidFill>
                  <a:srgbClr val="0000FF"/>
                </a:solidFill>
              </a:rPr>
              <a:t>Сайт</a:t>
            </a:r>
            <a:r>
              <a:rPr lang="en-US" altLang="ru-RU">
                <a:solidFill>
                  <a:srgbClr val="0000FF"/>
                </a:solidFill>
              </a:rPr>
              <a:t>:</a:t>
            </a:r>
            <a:r>
              <a:rPr lang="ru-RU" altLang="en-US">
                <a:solidFill>
                  <a:srgbClr val="0000FF"/>
                </a:solidFill>
              </a:rPr>
              <a:t> </a:t>
            </a:r>
            <a:r>
              <a:rPr lang="en-US" altLang="ru-RU">
                <a:solidFill>
                  <a:srgbClr val="0000FF"/>
                </a:solidFill>
                <a:hlinkClick r:id="rId2"/>
              </a:rPr>
              <a:t>https://shkolatorbeevskaya-r13.gosweb.gosuslugi.ru/persony/sotrudniki-177_22.html</a:t>
            </a:r>
            <a:endParaRPr lang="en-US" altLang="ru-RU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pPr marL="0" marR="0" lvl="0" indent="0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altLang="en-US" sz="2800" b="1" i="0" u="none" strike="noStrike" kern="1200" cap="none" spc="0" normalizeH="0" baseline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	</a:t>
            </a:r>
            <a:r>
              <a:rPr kumimoji="0" lang="ru-RU" sz="2800" b="1" i="0" u="none" strike="noStrike" kern="1200" cap="none" spc="0" normalizeH="0" baseline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800" b="1" i="1" u="none" strike="noStrike" kern="1200" cap="none" spc="0" normalizeH="0" baseline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Положительная динамика результативной </a:t>
            </a:r>
            <a:r>
              <a:rPr kumimoji="0" lang="ru-RU" altLang="en-US" sz="2800" b="1" i="1" u="none" strike="noStrike" kern="1200" cap="none" spc="0" normalizeH="0" baseline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				</a:t>
            </a:r>
            <a:r>
              <a:rPr kumimoji="0" lang="ru-RU" sz="2800" b="1" i="1" u="none" strike="noStrike" kern="1200" cap="none" spc="0" normalizeH="0" baseline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деятельности по итогам внутреннего мониторинга</a:t>
            </a:r>
            <a:r>
              <a:rPr kumimoji="0" lang="ru-RU" sz="2800" b="0" i="0" u="none" strike="noStrike" kern="1200" cap="none" spc="0" normalizeH="0" baseline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endParaRPr kumimoji="0" lang="ru-RU" sz="2800" b="0" i="0" u="none" strike="noStrike" kern="1200" cap="none" spc="0" normalizeH="0" baseline="0">
              <a:solidFill>
                <a:schemeClr val="bg2">
                  <a:lumMod val="60000"/>
                  <a:lumOff val="40000"/>
                </a:schemeClr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3" name="Содержимое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899592" y="1579785"/>
            <a:ext cx="3240360" cy="4585518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572000" y="1579786"/>
            <a:ext cx="3240360" cy="4585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pPr marL="0" lvl="0" indent="0" algn="ctr" rtl="0" eaLnBrk="1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0" algn="l"/>
                <a:tab pos="447734" algn="l"/>
                <a:tab pos="897055" algn="l"/>
                <a:tab pos="1346378" algn="l"/>
                <a:tab pos="1795700" algn="l"/>
                <a:tab pos="2245022" algn="l"/>
                <a:tab pos="2694344" algn="l"/>
                <a:tab pos="3143666" algn="l"/>
                <a:tab pos="3592987" algn="l"/>
                <a:tab pos="4042310" algn="l"/>
                <a:tab pos="4491631" algn="l"/>
                <a:tab pos="4940953" algn="l"/>
                <a:tab pos="5390276" algn="l"/>
                <a:tab pos="5839597" algn="l"/>
                <a:tab pos="6288920" algn="l"/>
                <a:tab pos="6738241" algn="l"/>
                <a:tab pos="7187563" algn="l"/>
                <a:tab pos="7636885" algn="l"/>
                <a:tab pos="8086208" algn="l"/>
                <a:tab pos="8535530" algn="l"/>
              </a:tabLst>
              <a:defRPr/>
            </a:pPr>
            <a:r>
              <a:rPr kumimoji="0" lang="ru-RU" altLang="en-US" sz="3100" b="1" i="1" baseline="0">
                <a:solidFill>
                  <a:srgbClr val="A50021">
                    <a:alpha val="100000"/>
                  </a:srgbClr>
                </a:solidFill>
                <a:latin typeface="Arial"/>
                <a:cs typeface="Lucida Sans Unicode"/>
              </a:rPr>
              <a:t>Позитивные р</a:t>
            </a:r>
            <a:r>
              <a:rPr kumimoji="0" lang="ru-RU" altLang="ru-RU" sz="3100" b="1" i="1" baseline="0">
                <a:solidFill>
                  <a:srgbClr val="A50021">
                    <a:alpha val="100000"/>
                  </a:srgbClr>
                </a:solidFill>
                <a:latin typeface="Arial"/>
                <a:cs typeface="Lucida Sans Unicode"/>
              </a:rPr>
              <a:t>езультаты участия обучающихся во  Всероссийской предметной олимпиаде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899592" y="1628800"/>
            <a:ext cx="3511031" cy="4968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680720" y="1656183"/>
            <a:ext cx="3491680" cy="494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-281284" y="0"/>
            <a:ext cx="485328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572000" y="0"/>
            <a:ext cx="48532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3" name="Содержимое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>
            <a:fillRect/>
          </a:stretch>
        </p:blipFill>
        <p:spPr>
          <a:xfrm>
            <a:off x="0" y="277805"/>
            <a:ext cx="3096344" cy="4447339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  <a:headEnd w="med" len="med"/>
            <a:tailEnd w="med" len="med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2980065" y="260648"/>
            <a:ext cx="3183869" cy="44990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5984556" y="260648"/>
            <a:ext cx="3159444" cy="4536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a="http://schemas.openxmlformats.org/drawingml/2006/main" name="Школа">
  <a:themeElements>
    <a:clrScheme name="Другая 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4D160F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Microsoft JhengHei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SimSun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Microsoft Office PowerPoint</Application>
  <PresentationFormat>Экран (4:3)</PresentationFormat>
  <Paragraphs>106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Школа</vt:lpstr>
      <vt:lpstr>Слайд 1</vt:lpstr>
      <vt:lpstr>Министерство образования РМ</vt:lpstr>
      <vt:lpstr>Слайд 3</vt:lpstr>
      <vt:lpstr>Слайд 4</vt:lpstr>
      <vt:lpstr>Представление собственного инновационного  педагогического опыта </vt:lpstr>
      <vt:lpstr>  Положительная динамика результативной     деятельности по итогам внутреннего мониторинга </vt:lpstr>
      <vt:lpstr>Позитивные результаты участия обучающихся во  Всероссийской предметной олимпиаде</vt:lpstr>
      <vt:lpstr>Слайд 8</vt:lpstr>
      <vt:lpstr>Слайд 9</vt:lpstr>
      <vt:lpstr>Слайд 10</vt:lpstr>
      <vt:lpstr>Слайд 11</vt:lpstr>
      <vt:lpstr>Слайд 12</vt:lpstr>
      <vt:lpstr>6. Позитивные результаты деятельности  обучающихся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Наличие публикаций</vt:lpstr>
      <vt:lpstr>  Наличие публикаций, включая  интернет-публикации </vt:lpstr>
      <vt:lpstr>5.Презентация на тему: «Люби и охраняй природу» https://infourok.ru/prezentaciya-na-temu-lyubi-i-ohranyay-prirodu-1109481.html  6.Презентация на тему: «Красная книга россии» https://infourok.ru/prezentaciya-krasnaya-kniga-rossii-1109476.html  7.классный час: «Берегите природу» https://infourok.ru/klassniy-chas-beregite-prirodu-1109472.html  8.Методическая  разработка: «Как правильно дарить подарки» https://infourok.ru/kak-pravilno-darit-podarki-1109470.html  9.методическая разработка: «70 лет со дня снятия блокады ленинграда »   https://infourok.ru/let-so-dnya-snyatiya-blokadi-leningrada-1109467.html</vt:lpstr>
      <vt:lpstr>Слайд 25</vt:lpstr>
      <vt:lpstr>Слайд 26</vt:lpstr>
      <vt:lpstr>Слайд 27</vt:lpstr>
      <vt:lpstr>Слайд 28</vt:lpstr>
      <vt:lpstr>Выступления на научно-практических конференциях, педчтениях, семинарах, секциях; проведение открытых занятий, мастер-классов, мероприятий.</vt:lpstr>
      <vt:lpstr>  9. Выступления на научно-практических конференциях, педчтениях, семинарах, секциях; проведение открытых занятий, мастер-классов, мероприятий.  </vt:lpstr>
      <vt:lpstr>10. Открытые уроки :</vt:lpstr>
      <vt:lpstr>Слайд 32</vt:lpstr>
      <vt:lpstr>Выступления на научно-практических конференциях, педчтениях, семинарах, секциях; проведение открытых занятий, мастер-классов, мероприятий </vt:lpstr>
      <vt:lpstr>Выступления на научно-практических конференциях, педчтениях, семинарах, секциях; проведение открытых занятий, мастер-классов, мероприятий</vt:lpstr>
      <vt:lpstr>Слайд 35</vt:lpstr>
      <vt:lpstr>13. Общественно-педагогическая активность педагога: участие в работе педагогических сообществ, коммисий, жюри конкурсов.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Manager/>
  <Company>MICROSOFT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292</cp:revision>
  <dcterms:created xsi:type="dcterms:W3CDTF">2013-02-12T12:23:14Z</dcterms:created>
  <dcterms:modified xsi:type="dcterms:W3CDTF">2023-02-14T11:35:28Z</dcterms:modified>
  <cp:version/>
</cp:coreProperties>
</file>